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4" r:id="rId6"/>
    <p:sldId id="268" r:id="rId7"/>
    <p:sldId id="269" r:id="rId8"/>
    <p:sldId id="270" r:id="rId9"/>
    <p:sldId id="271" r:id="rId10"/>
    <p:sldId id="272" r:id="rId11"/>
    <p:sldId id="265" r:id="rId12"/>
    <p:sldId id="267" r:id="rId13"/>
    <p:sldId id="262" r:id="rId14"/>
    <p:sldId id="263" r:id="rId15"/>
  </p:sldIdLst>
  <p:sldSz cx="18288000" cy="10287000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441869C-04FC-4403-A634-8F836D33F0FA}">
          <p14:sldIdLst>
            <p14:sldId id="256"/>
            <p14:sldId id="257"/>
            <p14:sldId id="258"/>
            <p14:sldId id="259"/>
            <p14:sldId id="264"/>
            <p14:sldId id="268"/>
            <p14:sldId id="269"/>
            <p14:sldId id="270"/>
            <p14:sldId id="271"/>
            <p14:sldId id="272"/>
            <p14:sldId id="265"/>
            <p14:sldId id="267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8" autoAdjust="0"/>
  </p:normalViewPr>
  <p:slideViewPr>
    <p:cSldViewPr>
      <p:cViewPr varScale="1">
        <p:scale>
          <a:sx n="55" d="100"/>
          <a:sy n="55" d="100"/>
        </p:scale>
        <p:origin x="658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/>
              <a:t>Результаты муниципального этапа ВОШ </a:t>
            </a:r>
          </a:p>
          <a:p>
            <a:pPr>
              <a:defRPr/>
            </a:pPr>
            <a:r>
              <a:rPr lang="ru-RU" sz="1400" dirty="0"/>
              <a:t>по биологи и экологии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753018372703413E-2"/>
          <c:y val="0.27445610965296036"/>
          <c:w val="0.6721795713035883"/>
          <c:h val="0.59831765820939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Лист2!$F$5</c:f>
              <c:strCache>
                <c:ptCount val="1"/>
                <c:pt idx="0">
                  <c:v>победители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Лист2!$G$4:$H$4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Лист2!$G$5:$H$5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6A-4EB7-9E58-29D4BF7206CA}"/>
            </c:ext>
          </c:extLst>
        </c:ser>
        <c:ser>
          <c:idx val="1"/>
          <c:order val="1"/>
          <c:tx>
            <c:strRef>
              <c:f>Лист2!$F$6</c:f>
              <c:strCache>
                <c:ptCount val="1"/>
                <c:pt idx="0">
                  <c:v>призеры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Лист2!$G$4:$H$4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Лист2!$G$6:$H$6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6A-4EB7-9E58-29D4BF7206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9232128"/>
        <c:axId val="69233664"/>
      </c:barChart>
      <c:catAx>
        <c:axId val="69232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9233664"/>
        <c:crosses val="autoZero"/>
        <c:auto val="1"/>
        <c:lblAlgn val="ctr"/>
        <c:lblOffset val="100"/>
        <c:noMultiLvlLbl val="0"/>
      </c:catAx>
      <c:valAx>
        <c:axId val="69233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92321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/>
          <a:lstStyle>
            <a:lvl1pPr algn="l">
              <a:defRPr sz="7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510" y="0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/>
          <a:lstStyle>
            <a:lvl1pPr algn="r">
              <a:defRPr sz="700"/>
            </a:lvl1pPr>
          </a:lstStyle>
          <a:p>
            <a:fld id="{68573D9F-B463-44A4-9FB9-4637E696EA60}" type="datetimeFigureOut">
              <a:rPr lang="ru-RU" smtClean="0"/>
              <a:pPr/>
              <a:t>13.11.2025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742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 anchor="b"/>
          <a:lstStyle>
            <a:lvl1pPr algn="l">
              <a:defRPr sz="7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510" y="6456742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 anchor="b"/>
          <a:lstStyle>
            <a:lvl1pPr algn="r">
              <a:defRPr sz="700"/>
            </a:lvl1pPr>
          </a:lstStyle>
          <a:p>
            <a:fld id="{5F114FCE-6742-4E55-9ECE-A30250FFF0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311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/>
          <a:lstStyle>
            <a:lvl1pPr algn="l">
              <a:defRPr sz="7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510" y="0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/>
          <a:lstStyle>
            <a:lvl1pPr algn="r">
              <a:defRPr sz="700"/>
            </a:lvl1pPr>
          </a:lstStyle>
          <a:p>
            <a:fld id="{A22406EE-50D5-4472-89F4-3503F59EC630}" type="datetimeFigureOut">
              <a:rPr lang="ru-RU" smtClean="0"/>
              <a:pPr/>
              <a:t>13.11.2025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53511" tIns="26755" rIns="53511" bIns="2675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53511" tIns="26755" rIns="53511" bIns="2675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742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 anchor="b"/>
          <a:lstStyle>
            <a:lvl1pPr algn="l">
              <a:defRPr sz="7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510" y="6456742"/>
            <a:ext cx="4301543" cy="339884"/>
          </a:xfrm>
          <a:prstGeom prst="rect">
            <a:avLst/>
          </a:prstGeom>
        </p:spPr>
        <p:txBody>
          <a:bodyPr vert="horz" lIns="53511" tIns="26755" rIns="53511" bIns="26755" rtlCol="0" anchor="b"/>
          <a:lstStyle>
            <a:lvl1pPr algn="r">
              <a:defRPr sz="700"/>
            </a:lvl1pPr>
          </a:lstStyle>
          <a:p>
            <a:fld id="{BE4917B3-CEF3-4435-8F95-51D94B4206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21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17B3-CEF3-4435-8F95-51D94B42069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62544" y="9416717"/>
            <a:ext cx="11225454" cy="86677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34353" y="180810"/>
            <a:ext cx="790574" cy="68579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9456" y="120150"/>
            <a:ext cx="628649" cy="742949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00076" y="241375"/>
            <a:ext cx="1514474" cy="504824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628909" y="180810"/>
            <a:ext cx="676274" cy="628650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7372525" y="1395510"/>
            <a:ext cx="915669" cy="3187700"/>
          </a:xfrm>
          <a:custGeom>
            <a:avLst/>
            <a:gdLst/>
            <a:ahLst/>
            <a:cxnLst/>
            <a:rect l="l" t="t" r="r" b="b"/>
            <a:pathLst>
              <a:path w="915669" h="3187700">
                <a:moveTo>
                  <a:pt x="915474" y="2236620"/>
                </a:moveTo>
                <a:lnTo>
                  <a:pt x="14303" y="3187643"/>
                </a:lnTo>
                <a:lnTo>
                  <a:pt x="0" y="968789"/>
                </a:lnTo>
                <a:lnTo>
                  <a:pt x="24637" y="940117"/>
                </a:lnTo>
                <a:lnTo>
                  <a:pt x="915474" y="0"/>
                </a:lnTo>
                <a:lnTo>
                  <a:pt x="915474" y="2236620"/>
                </a:lnTo>
                <a:close/>
              </a:path>
            </a:pathLst>
          </a:custGeom>
          <a:solidFill>
            <a:srgbClr val="E925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6248380" y="2812376"/>
            <a:ext cx="939165" cy="3192780"/>
          </a:xfrm>
          <a:custGeom>
            <a:avLst/>
            <a:gdLst/>
            <a:ahLst/>
            <a:cxnLst/>
            <a:rect l="l" t="t" r="r" b="b"/>
            <a:pathLst>
              <a:path w="939165" h="3192779">
                <a:moveTo>
                  <a:pt x="936091" y="978052"/>
                </a:moveTo>
                <a:lnTo>
                  <a:pt x="0" y="0"/>
                </a:lnTo>
                <a:lnTo>
                  <a:pt x="0" y="979208"/>
                </a:lnTo>
                <a:lnTo>
                  <a:pt x="0" y="1150061"/>
                </a:lnTo>
                <a:lnTo>
                  <a:pt x="1117" y="1162862"/>
                </a:lnTo>
                <a:lnTo>
                  <a:pt x="936091" y="2140699"/>
                </a:lnTo>
                <a:lnTo>
                  <a:pt x="936091" y="978052"/>
                </a:lnTo>
                <a:close/>
              </a:path>
              <a:path w="939165" h="3192779">
                <a:moveTo>
                  <a:pt x="939139" y="2502928"/>
                </a:moveTo>
                <a:lnTo>
                  <a:pt x="938517" y="2492337"/>
                </a:lnTo>
                <a:lnTo>
                  <a:pt x="416661" y="1944535"/>
                </a:lnTo>
                <a:lnTo>
                  <a:pt x="416661" y="2644889"/>
                </a:lnTo>
                <a:lnTo>
                  <a:pt x="939139" y="3192564"/>
                </a:lnTo>
                <a:lnTo>
                  <a:pt x="939139" y="2644114"/>
                </a:lnTo>
                <a:lnTo>
                  <a:pt x="939139" y="2502928"/>
                </a:lnTo>
                <a:close/>
              </a:path>
            </a:pathLst>
          </a:custGeom>
          <a:solidFill>
            <a:srgbClr val="E925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05218" y="1131504"/>
            <a:ext cx="15877563" cy="13995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42.jpeg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1.jpeg"/><Relationship Id="rId4" Type="http://schemas.openxmlformats.org/officeDocument/2006/relationships/image" Target="../media/image43.jpeg"/><Relationship Id="rId9" Type="http://schemas.openxmlformats.org/officeDocument/2006/relationships/image" Target="../media/image4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chart" Target="../charts/chart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h7.tashla-obr.ru/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h7.tashla-obr.ru/index.php?option=com_content&amp;view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416717"/>
            <a:ext cx="7758316" cy="8667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293186" y="8890457"/>
            <a:ext cx="2527214" cy="38407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2400" b="1" spc="-170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400" b="1" spc="-160" dirty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en-US" sz="2400" b="1" spc="-200" dirty="0">
                <a:latin typeface="Times New Roman" pitchFamily="18" charset="0"/>
                <a:cs typeface="Times New Roman" pitchFamily="18" charset="0"/>
              </a:rPr>
              <a:t> 202</a:t>
            </a:r>
            <a:r>
              <a:rPr lang="ru-RU" sz="2400" b="1" spc="-200" dirty="0">
                <a:latin typeface="Times New Roman" pitchFamily="18" charset="0"/>
                <a:cs typeface="Times New Roman" pitchFamily="18" charset="0"/>
              </a:rPr>
              <a:t>5 года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57049" y="131036"/>
            <a:ext cx="8103870" cy="70782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33065" marR="5080" indent="-2921000">
              <a:lnSpc>
                <a:spcPct val="118300"/>
              </a:lnSpc>
              <a:spcBef>
                <a:spcPts val="95"/>
              </a:spcBef>
            </a:pPr>
            <a:r>
              <a:rPr lang="en-US" sz="2000" b="1" spc="-2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000" b="1" spc="-2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8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b="1" spc="10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000" b="1" spc="14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000" b="1" spc="26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16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b="1" spc="15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000" b="1" spc="12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b="1" spc="15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sz="2000" b="1" spc="15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000" b="1" spc="229" dirty="0">
                <a:latin typeface="Times New Roman" pitchFamily="18" charset="0"/>
                <a:cs typeface="Times New Roman" pitchFamily="18" charset="0"/>
              </a:rPr>
              <a:t>Ы</a:t>
            </a:r>
            <a:r>
              <a:rPr sz="2000" b="1" spc="265" dirty="0">
                <a:latin typeface="Times New Roman" pitchFamily="18" charset="0"/>
                <a:cs typeface="Times New Roman" pitchFamily="18" charset="0"/>
              </a:rPr>
              <a:t>Й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19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sz="2000" b="1" spc="16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b="1" spc="8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b="1" spc="15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000" b="1" spc="165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204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sz="2000" b="1" spc="10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000" b="1" spc="15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000" b="1" spc="24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b="1" spc="8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b="1" spc="16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b="1" spc="95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16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b="1" spc="35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sz="2000" b="1" spc="8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b="1" spc="12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b="1" spc="5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sz="2000" b="1" spc="16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b="1" spc="9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12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b="1" spc="15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000" b="1" spc="26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55" dirty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sz="2000" b="1" spc="70" dirty="0">
                <a:latin typeface="Times New Roman" pitchFamily="18" charset="0"/>
                <a:cs typeface="Times New Roman" pitchFamily="18" charset="0"/>
              </a:rPr>
              <a:t>"ТОЧКА</a:t>
            </a:r>
            <a:r>
              <a:rPr sz="2000" b="1" spc="-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40" dirty="0">
                <a:latin typeface="Times New Roman" pitchFamily="18" charset="0"/>
                <a:cs typeface="Times New Roman" pitchFamily="18" charset="0"/>
              </a:rPr>
              <a:t>РОСТА"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5"/>
          <p:cNvSpPr txBox="1"/>
          <p:nvPr/>
        </p:nvSpPr>
        <p:spPr>
          <a:xfrm>
            <a:off x="285688" y="2928922"/>
            <a:ext cx="16573616" cy="15151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33065" marR="5080" indent="-2921000">
              <a:spcBef>
                <a:spcPts val="95"/>
              </a:spcBef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Использование профильного комплекта оборудования по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биологии </a:t>
            </a:r>
          </a:p>
          <a:p>
            <a:pPr marL="2933065" marR="5080" indent="-2921000">
              <a:spcBef>
                <a:spcPts val="95"/>
              </a:spcBef>
            </a:pP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marL="2933065" marR="5080" indent="-2921000">
              <a:spcBef>
                <a:spcPts val="95"/>
              </a:spcBef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 изучении курсов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внеурочной деятельности: «Практическая  биология»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57126" y="5000624"/>
            <a:ext cx="15049544" cy="992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850" b="1" i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55244" marR="5080" indent="-43180">
              <a:lnSpc>
                <a:spcPct val="117000"/>
              </a:lnSpc>
              <a:spcBef>
                <a:spcPts val="100"/>
              </a:spcBef>
            </a:pPr>
            <a:endParaRPr lang="ru-RU" sz="2800" spc="100" dirty="0"/>
          </a:p>
          <a:p>
            <a:pPr marL="55244" marR="5080" indent="-43180">
              <a:lnSpc>
                <a:spcPct val="117000"/>
              </a:lnSpc>
              <a:spcBef>
                <a:spcPts val="100"/>
              </a:spcBef>
            </a:pPr>
            <a:r>
              <a:rPr lang="ru-RU" sz="2800" spc="100" dirty="0">
                <a:latin typeface="Times New Roman" pitchFamily="18" charset="0"/>
                <a:cs typeface="Times New Roman" pitchFamily="18" charset="0"/>
              </a:rPr>
              <a:t>Батырева Валентина Ивановна</a:t>
            </a:r>
          </a:p>
        </p:txBody>
      </p:sp>
      <p:sp>
        <p:nvSpPr>
          <p:cNvPr id="11" name="object 2"/>
          <p:cNvSpPr txBox="1">
            <a:spLocks/>
          </p:cNvSpPr>
          <p:nvPr/>
        </p:nvSpPr>
        <p:spPr>
          <a:xfrm>
            <a:off x="356616" y="6057900"/>
            <a:ext cx="5572674" cy="17412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850" b="1" i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55244" marR="5080" indent="-43180">
              <a:lnSpc>
                <a:spcPct val="117000"/>
              </a:lnSpc>
              <a:spcBef>
                <a:spcPts val="100"/>
              </a:spcBef>
            </a:pPr>
            <a:r>
              <a:rPr lang="ru-RU" sz="2400" spc="100" dirty="0">
                <a:latin typeface="Times New Roman" pitchFamily="18" charset="0"/>
                <a:cs typeface="Times New Roman" pitchFamily="18" charset="0"/>
              </a:rPr>
              <a:t>Учитель биологии высшей квалификационной категории МБОУ Гимназия №1 </a:t>
            </a:r>
            <a:r>
              <a:rPr lang="ru-RU" sz="2400" spc="100" dirty="0" err="1">
                <a:latin typeface="Times New Roman" pitchFamily="18" charset="0"/>
                <a:cs typeface="Times New Roman" pitchFamily="18" charset="0"/>
              </a:rPr>
              <a:t>Ташлинского</a:t>
            </a:r>
            <a:r>
              <a:rPr lang="ru-RU" sz="2400" spc="100" dirty="0">
                <a:latin typeface="Times New Roman" pitchFamily="18" charset="0"/>
                <a:cs typeface="Times New Roman" pitchFamily="18" charset="0"/>
              </a:rPr>
              <a:t> района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0" y="1647795"/>
            <a:ext cx="3495675" cy="3238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15400" y="32983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00" y="329833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218" y="0"/>
            <a:ext cx="15877563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914400" y="318964"/>
            <a:ext cx="7955280" cy="1938992"/>
          </a:xfrm>
        </p:spPr>
        <p:txBody>
          <a:bodyPr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Субханкулова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Анастасия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ученица 11 класса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исследовательской работы: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Батырева Валентина Ивановна учитель биологии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Ташла 2025 год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9584" y="4063380"/>
            <a:ext cx="38884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 descr="C:\Users\User\Desktop\Батырева В.И. сертификаты\a_u9UzFjJ6ND_OhT0Fd-7Jx43sba8z5R0Un5HjPIogO9cSIIsUz4I61cpK8dRZOoRm2KQy4g7ntwYB52ObvtHVE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040" y="2551212"/>
            <a:ext cx="4824536" cy="49418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7016" y="816783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ea typeface="Cambria Math" panose="02040503050406030204" pitchFamily="18" charset="0"/>
                <a:cs typeface="Times New Roman" pitchFamily="18" charset="0"/>
              </a:rPr>
              <a:t>Экологическая экспертиза продуктов питания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9648056" y="318964"/>
          <a:ext cx="3960440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Acrobat Document" r:id="rId5" imgW="5667122" imgH="8019810" progId="AcroExch.Document.7">
                  <p:embed/>
                </p:oleObj>
              </mc:Choice>
              <mc:Fallback>
                <p:oleObj name="Acrobat Document" r:id="rId5" imgW="5667122" imgH="8019810" progId="AcroExch.Document.7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8056" y="318964"/>
                        <a:ext cx="3960440" cy="4680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2" name="Picture 6" descr="C:\Users\User\Desktop\Батырева В.И. сертификаты\Новая папка\Субханкулова А.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16408" y="2623220"/>
            <a:ext cx="3303127" cy="4587677"/>
          </a:xfrm>
          <a:prstGeom prst="rect">
            <a:avLst/>
          </a:prstGeom>
          <a:noFill/>
        </p:spPr>
      </p:pic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13824520" y="5431532"/>
          <a:ext cx="3913807" cy="4442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Acrobat Document" r:id="rId8" imgW="5667122" imgH="8019810" progId="AcroExch.Document.7">
                  <p:embed/>
                </p:oleObj>
              </mc:Choice>
              <mc:Fallback>
                <p:oleObj name="Acrobat Document" r:id="rId8" imgW="5667122" imgH="8019810" progId="AcroExch.Document.7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24520" y="5431532"/>
                        <a:ext cx="3913807" cy="44420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9" descr="C:\Users\User\Desktop\Батырева В.И. сертификаты\da5313a01c221f3d6a0358e000a6c240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472592" y="174948"/>
            <a:ext cx="3384376" cy="50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114799" cy="10286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341402" y="183493"/>
            <a:ext cx="3752849" cy="118109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6216" y="0"/>
            <a:ext cx="9906000" cy="492443"/>
          </a:xfrm>
        </p:spPr>
        <p:txBody>
          <a:bodyPr/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sz="half" idx="2"/>
          </p:nvPr>
        </p:nvSpPr>
        <p:spPr>
          <a:xfrm>
            <a:off x="4286216" y="642906"/>
            <a:ext cx="10144196" cy="1846659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Практическая реализация курса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представлена на примере темы  «Клетка - структурная и функциональная единица организма»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sz="half" idx="3"/>
          </p:nvPr>
        </p:nvGraphicFramePr>
        <p:xfrm>
          <a:off x="4571968" y="2786046"/>
          <a:ext cx="6500859" cy="2786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7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9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7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352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/>
                        <a:t>5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9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лабораторной работы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Профильное оборудование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23.09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Как работают в лаборатории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Приготовление микропрепарата эпидермиса лука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цифровой, ноутбук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», предметные покровные стекла, иглы, пинцет, пипетка, стаканы нож.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1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21.10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Живые клетки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Строение растительной и животной клетки» (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буккальный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эпителий и эпидермис лука)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18.11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царства. Бактерий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Особенности строения бактериальной клетки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3.03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царства Грибы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Особенности строение одноклеточных грибов (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микроскопирование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дрожжей)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9" name="Содержимое 13"/>
          <p:cNvGraphicFramePr>
            <a:graphicFrameLocks/>
          </p:cNvGraphicFramePr>
          <p:nvPr/>
        </p:nvGraphicFramePr>
        <p:xfrm>
          <a:off x="11358578" y="2786045"/>
          <a:ext cx="6357982" cy="1658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3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242">
                <a:tc gridSpan="4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dirty="0"/>
                        <a:t>8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лабораторной работы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Профильное оборудование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34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8.09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Многообразие значение и общая характеристика одноклеточных животных.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Изучение строение одноклеточных животных.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цифровой, ноутбук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Готовые микропрепараты.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643406" y="7715269"/>
          <a:ext cx="6500859" cy="2214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1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2233">
                <a:tc gridSpan="4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dirty="0"/>
                        <a:t>7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лабораторной работы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Профильное оборудование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27.09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Подцарство Настоящие бактерии.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Особенности строения бактериальной клетки.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цифровой, ноутбук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Готовые микропрепараты.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25.10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Отдел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Хитридио-микота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Изучение строение плесневых грибов(мукор).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цифровой,ноутбук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». Расходные материалы (заплесневелые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овощи,хлеб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643406" y="5786442"/>
          <a:ext cx="6429421" cy="1715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4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69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49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2333">
                <a:tc gridSpan="4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dirty="0"/>
                        <a:t>6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5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лабораторной работы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Профильное оборудование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8.09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Строение растительной и животной клетки.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Изучение клеток растений и животных под микроскопом на готовых микропрепаратах и их описание.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цифровой, ноутбук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», предметные покровные стекла, иглы, пинцет, пипетка, стаканы нож. Готовые микропрепараты.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11430016" y="5143500"/>
            <a:ext cx="45719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2" name="Содержимое 13"/>
          <p:cNvGraphicFramePr>
            <a:graphicFrameLocks/>
          </p:cNvGraphicFramePr>
          <p:nvPr/>
        </p:nvGraphicFramePr>
        <p:xfrm>
          <a:off x="11358578" y="4857748"/>
          <a:ext cx="6215106" cy="157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6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312">
                <a:tc gridSpan="4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dirty="0"/>
                        <a:t>9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лабораторной работы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Профильное оборудование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35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17.09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Клетка- основа строения, жизнедеятельности и развития организмов.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Выявление особенностей строения клеток разных тканей.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цифровой,ноутбук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Готовые микропрепараты.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3" name="Содержимое 13"/>
          <p:cNvGraphicFramePr>
            <a:graphicFrameLocks/>
          </p:cNvGraphicFramePr>
          <p:nvPr/>
        </p:nvGraphicFramePr>
        <p:xfrm>
          <a:off x="11430016" y="6786575"/>
          <a:ext cx="6215106" cy="1959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6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1116">
                <a:tc gridSpan="4"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dirty="0"/>
                        <a:t>10 класс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7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Тема лабораторной работы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Профильное оборудование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0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25.10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Клетка - структурная и функциональная единица организма.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Сравнение строения клеток растений, животных, грибов, бактерий.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 цифровой, ноутбук с программой «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Наулаб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Приготовленные микропрепараты.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14799" cy="10286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41402" y="183493"/>
            <a:ext cx="3752849" cy="118109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357654" y="357154"/>
            <a:ext cx="9906000" cy="1399539"/>
          </a:xfrm>
        </p:spPr>
        <p:txBody>
          <a:bodyPr/>
          <a:lstStyle/>
          <a:p>
            <a:r>
              <a:rPr lang="ru-RU" sz="3200" dirty="0"/>
              <a:t>Результаты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sz="half" idx="2"/>
          </p:nvPr>
        </p:nvSpPr>
        <p:spPr>
          <a:xfrm>
            <a:off x="4343400" y="1785914"/>
            <a:ext cx="6019800" cy="4801314"/>
          </a:xfrm>
        </p:spPr>
        <p:txBody>
          <a:bodyPr/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Качественные результаты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Результаты муниципального этапа ВОШ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биологии в 2022-2025 учебном году: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класс -  2 призера;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-8 класс - 3 победителя;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 класс – 3 победителя; 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11 класс - 1 призер по экологии;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11 класс- Акименко А; Сафарова А.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Субханкулова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А. Охлопкова Г. победители муниципального этапа ВОШ и участники регионального этапа по биологии (результат 77-80% выполнения). </a:t>
            </a:r>
          </a:p>
          <a:p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>
          <a:xfrm>
            <a:off x="10572760" y="1785914"/>
            <a:ext cx="6907520" cy="2954655"/>
          </a:xfrm>
        </p:spPr>
        <p:txBody>
          <a:bodyPr/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Количественные результаты 2022-2025 год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численность детей, занимающихся по программам внеурочной деятельности на базе центра «Точка роста» по биологии – 171 обучающийся;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численность детей, постоянно использующих инфраструктуру центра «Точка роста» при подготовке к олимпиадам по биологии и экологии,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ГИА – 32 обучающийся.</a:t>
            </a:r>
          </a:p>
        </p:txBody>
      </p:sp>
      <p:pic>
        <p:nvPicPr>
          <p:cNvPr id="7" name="Picture 5" descr="D:\круглый стол оренбург\ТР Батырева В.И. Фото\IMG_37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0024" y="6439644"/>
            <a:ext cx="3503774" cy="2496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6" descr="C:\Users\PC\Desktop\Биология\Фото ТР 21.01\Проведение лабораторных работ с использованием оборудования центра образования Точка роста\WhatsApp Image 2022-03-18 at 08.44.0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52512" y="7663780"/>
            <a:ext cx="3500462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7" descr="C:\Users\PC\Desktop\Биология\Фото ТР 21.01\Проведение лабораторных работ с использованием оборудования центра образования Точка роста\WhatsApp Image 2022-03-18 at 08.44.05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58842" y="4929186"/>
            <a:ext cx="3388297" cy="22860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" name="Диаграмма 9"/>
          <p:cNvGraphicFramePr/>
          <p:nvPr/>
        </p:nvGraphicFramePr>
        <p:xfrm>
          <a:off x="4500530" y="6000756"/>
          <a:ext cx="435771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8287999" cy="10286999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286348" y="714344"/>
            <a:ext cx="7215238" cy="178595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Перспективы</a:t>
            </a:r>
          </a:p>
        </p:txBody>
      </p:sp>
      <p:sp>
        <p:nvSpPr>
          <p:cNvPr id="6" name="Стрелка вниз 5"/>
          <p:cNvSpPr/>
          <p:nvPr/>
        </p:nvSpPr>
        <p:spPr>
          <a:xfrm rot="1974488">
            <a:off x="4909545" y="2110019"/>
            <a:ext cx="484632" cy="3863241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799326">
            <a:off x="12774096" y="2040796"/>
            <a:ext cx="484632" cy="387216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8786810" y="2714608"/>
            <a:ext cx="484632" cy="292895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2501586" y="5786442"/>
            <a:ext cx="5072098" cy="29289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Развитие творческого потенциала детей</a:t>
            </a:r>
          </a:p>
        </p:txBody>
      </p:sp>
      <p:sp>
        <p:nvSpPr>
          <p:cNvPr id="10" name="Овал 9"/>
          <p:cNvSpPr/>
          <p:nvPr/>
        </p:nvSpPr>
        <p:spPr>
          <a:xfrm>
            <a:off x="6572232" y="5643566"/>
            <a:ext cx="5214974" cy="335758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Совершенствование</a:t>
            </a:r>
            <a:r>
              <a:rPr lang="ru-RU" sz="2800" b="1" dirty="0"/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практических навыков 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биологических исследованиях</a:t>
            </a:r>
          </a:p>
        </p:txBody>
      </p:sp>
      <p:sp>
        <p:nvSpPr>
          <p:cNvPr id="11" name="Овал 10"/>
          <p:cNvSpPr/>
          <p:nvPr/>
        </p:nvSpPr>
        <p:spPr>
          <a:xfrm>
            <a:off x="571440" y="5643566"/>
            <a:ext cx="5143536" cy="321471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Увеличение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роста познавательного интереса учащихся при выполнении экспериментальных работ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57720" y="6357946"/>
            <a:ext cx="7358114" cy="400110"/>
          </a:xfrm>
        </p:spPr>
        <p:txBody>
          <a:bodyPr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МБОУ Гимназия №1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Ташлинского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района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43604" y="7000888"/>
            <a:ext cx="4714908" cy="738664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http://sh7.tashla-obr.ru</a:t>
            </a:r>
            <a:endParaRPr lang="ru-RU" sz="2400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sh_school1@mail.ru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90180" y="0"/>
            <a:ext cx="2297818" cy="1028699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06202" y="26667"/>
            <a:ext cx="1486535" cy="3769995"/>
          </a:xfrm>
          <a:custGeom>
            <a:avLst/>
            <a:gdLst/>
            <a:ahLst/>
            <a:cxnLst/>
            <a:rect l="l" t="t" r="r" b="b"/>
            <a:pathLst>
              <a:path w="1486535" h="3769995">
                <a:moveTo>
                  <a:pt x="1486523" y="2218305"/>
                </a:moveTo>
                <a:lnTo>
                  <a:pt x="7626" y="3769642"/>
                </a:lnTo>
                <a:lnTo>
                  <a:pt x="0" y="1551938"/>
                </a:lnTo>
                <a:lnTo>
                  <a:pt x="24710" y="1523356"/>
                </a:lnTo>
                <a:lnTo>
                  <a:pt x="371902" y="1159157"/>
                </a:lnTo>
                <a:lnTo>
                  <a:pt x="1476932" y="0"/>
                </a:lnTo>
                <a:lnTo>
                  <a:pt x="1486523" y="2218305"/>
                </a:lnTo>
                <a:close/>
              </a:path>
            </a:pathLst>
          </a:custGeom>
          <a:solidFill>
            <a:srgbClr val="E925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92737" y="723900"/>
            <a:ext cx="14397443" cy="492443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Информация о педагоге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676400" y="1500163"/>
            <a:ext cx="7030055" cy="8863965"/>
          </a:xfrm>
        </p:spPr>
        <p:txBody>
          <a:bodyPr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Работа педагога в центре образования «Точка роста»  МБОУ Гимназия №1; 2022-2025год.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представление занятия внеурочной деятельности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биологии в 9 классе: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Измерение температуры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разных участках тела в разных состояниях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муниципальном практико-ориентированном семинаре: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«Использование современных технологий во внеурочной деятельности с использованием ресурсов центра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Точка роста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»;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проведен мастер класс по биологии в 10 классе: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«Пульсовые колебания и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фотоплетизмография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неделе биологии в Оренбургской области;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проведен мастер класс  по биологии в 10 классе по теме «Активность мозга и электроэнцефалография» на муниципальном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практико-ориентированном семинаре «Использование современных технологий на уроках биологии с использованием ресурсов центра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Точка роста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 материалы мероприятий размещены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сайте гимназии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http://sh7.tashla-obr.ru/</a:t>
            </a:r>
            <a:r>
              <a:rPr lang="ru-RU" sz="2400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en-US" sz="2400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index.php?option</a:t>
            </a:r>
            <a:r>
              <a:rPr lang="en-US" sz="2400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=</a:t>
            </a:r>
            <a:r>
              <a:rPr lang="en-US" sz="2400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com_content&amp;view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8194" name="Picture 2" descr="C:\Users\PC\Desktop\Биология\Фото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2694" y="1500162"/>
            <a:ext cx="5286412" cy="6925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114799" cy="1028699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41402" y="183494"/>
            <a:ext cx="3752849" cy="118109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95800" y="1485900"/>
            <a:ext cx="9525000" cy="984885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Проблема, на решение которой направлено выступление</a:t>
            </a:r>
          </a:p>
        </p:txBody>
      </p:sp>
      <p:sp>
        <p:nvSpPr>
          <p:cNvPr id="6" name="Объект 5"/>
          <p:cNvSpPr>
            <a:spLocks noGrp="1"/>
          </p:cNvSpPr>
          <p:nvPr>
            <p:ph type="body" idx="1"/>
          </p:nvPr>
        </p:nvSpPr>
        <p:spPr>
          <a:xfrm>
            <a:off x="4571968" y="2714608"/>
            <a:ext cx="12930278" cy="6463308"/>
          </a:xfrm>
        </p:spPr>
        <p:txBody>
          <a:bodyPr/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Актуальность: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профильный комплект оборудования обеспечивает эффективное достижение образовательных результатов обучающимися по программам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ествественно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научной направленности, возможность углубленного изучения отдельных предметов, в том числе для формирования изобретательского,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критического мышления, развития функциональной грамотности у обучающихся, в том числе естественно - научной и математической.</a:t>
            </a:r>
          </a:p>
          <a:p>
            <a:pPr algn="just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Проблема: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преимущественно теоретический характер изучения содержания биологии и недостаточное внимание, уделяемое связям изучаемой теории с реальной жизнью вокруг ученика</a:t>
            </a:r>
          </a:p>
          <a:p>
            <a:pPr algn="just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Новизна: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открываются новые возможности в урочной и внеурочной деятельности, что является неотъемлемым условием формирования высокотехнологичной среды школы, без которой сложно представить не только профильное обучение, но и современный образовательный процесс в целом.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90180" y="0"/>
            <a:ext cx="2297818" cy="1028699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06202" y="26668"/>
            <a:ext cx="1486535" cy="3769995"/>
          </a:xfrm>
          <a:custGeom>
            <a:avLst/>
            <a:gdLst/>
            <a:ahLst/>
            <a:cxnLst/>
            <a:rect l="l" t="t" r="r" b="b"/>
            <a:pathLst>
              <a:path w="1486535" h="3769995">
                <a:moveTo>
                  <a:pt x="1486523" y="2218305"/>
                </a:moveTo>
                <a:lnTo>
                  <a:pt x="7626" y="3769642"/>
                </a:lnTo>
                <a:lnTo>
                  <a:pt x="0" y="1551938"/>
                </a:lnTo>
                <a:lnTo>
                  <a:pt x="24710" y="1523356"/>
                </a:lnTo>
                <a:lnTo>
                  <a:pt x="371902" y="1159157"/>
                </a:lnTo>
                <a:lnTo>
                  <a:pt x="1476932" y="0"/>
                </a:lnTo>
                <a:lnTo>
                  <a:pt x="1486523" y="2218305"/>
                </a:lnTo>
                <a:close/>
              </a:path>
            </a:pathLst>
          </a:custGeom>
          <a:solidFill>
            <a:srgbClr val="E925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52600" y="1028700"/>
            <a:ext cx="14325600" cy="492443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Тезисы выступления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785886" y="2428856"/>
            <a:ext cx="13073154" cy="4802444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новые возможности внеурочной деятельности при использовании профильного комплекта оборудования;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основные проблемы освоения курса внеурочной деятельности  по биологии и пути их решения;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реализация курса внеурочной деятельности по биологии с 5 по 10 классы;</a:t>
            </a:r>
          </a:p>
          <a:p>
            <a:pPr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результаты  научно – исследовательской  и проектной деятельность обучающихся;</a:t>
            </a:r>
          </a:p>
          <a:p>
            <a:pPr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внеурочная деятельность перспективы развития.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4"/>
            <a:ext cx="18287999" cy="1028699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104900"/>
            <a:ext cx="15877563" cy="492443"/>
          </a:xfrm>
        </p:spPr>
        <p:txBody>
          <a:bodyPr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Практическая значимость (пути решения проблемы)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14580" y="1785914"/>
            <a:ext cx="12644526" cy="128588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профильного комплекта оборудования Центра «Точка роста» по биологии при изучении курсов внеурочной деятельности</a:t>
            </a:r>
          </a:p>
        </p:txBody>
      </p:sp>
      <p:sp>
        <p:nvSpPr>
          <p:cNvPr id="9" name="Стрелка вниз 8"/>
          <p:cNvSpPr/>
          <p:nvPr/>
        </p:nvSpPr>
        <p:spPr>
          <a:xfrm rot="2114518">
            <a:off x="2587004" y="3011090"/>
            <a:ext cx="222048" cy="136158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7126" y="4286244"/>
            <a:ext cx="3143272" cy="17859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Разработка и реализация программ по предмету биология в рамках внеурочной деятельности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29026" y="4286244"/>
            <a:ext cx="3429024" cy="17859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Проведение опытов, экспериментов, практических,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лабораторных  работ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643802" y="4286244"/>
            <a:ext cx="3143272" cy="17859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Вовлечение учащихся в исследовательскую и проектную деятельность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44264" y="4286244"/>
            <a:ext cx="3857652" cy="17859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Участие в олимпиадах, решение экспериментальных задач, подготовка к ОГЭ и ЕГЭ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359106" y="4286244"/>
            <a:ext cx="1928826" cy="171451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Профильное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обучение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5572100" y="3071798"/>
            <a:ext cx="227752" cy="121444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19358608">
            <a:off x="15322327" y="2994969"/>
            <a:ext cx="207058" cy="136158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9144000" y="3071798"/>
            <a:ext cx="227752" cy="121444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12715900" y="3071798"/>
            <a:ext cx="227752" cy="1214446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rot="16200000">
            <a:off x="3607555" y="5036343"/>
            <a:ext cx="285752" cy="35719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rot="16200000">
            <a:off x="7393769" y="5036343"/>
            <a:ext cx="285752" cy="35719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 rot="16200000">
            <a:off x="10822793" y="4964905"/>
            <a:ext cx="285752" cy="35719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 rot="16200000">
            <a:off x="15037635" y="5036343"/>
            <a:ext cx="285752" cy="35719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 descr="D:\круглый стол оренбург\Альбина грамот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15702" y="6215070"/>
            <a:ext cx="1782709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" name="Picture 4" descr="D:\круглый стол оренбург\Арина грамота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15966" y="6858012"/>
            <a:ext cx="1714512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" name="Picture 2" descr="C:\Users\PC\Desktop\Биология\Энциклопедия.jpg"/>
          <p:cNvPicPr>
            <a:picLocks noChangeAspect="1" noChangeArrowheads="1"/>
          </p:cNvPicPr>
          <p:nvPr/>
        </p:nvPicPr>
        <p:blipFill>
          <a:blip r:embed="rId5" cstate="print"/>
          <a:srcRect l="9226"/>
          <a:stretch>
            <a:fillRect/>
          </a:stretch>
        </p:blipFill>
        <p:spPr bwMode="auto">
          <a:xfrm>
            <a:off x="7715240" y="6215070"/>
            <a:ext cx="1643074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" name="Picture 8" descr="C:\Users\PC\Desktop\Биология\Энциклопедия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72628" y="6929450"/>
            <a:ext cx="1285884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688" y="6143632"/>
            <a:ext cx="3000396" cy="2164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886" y="6143632"/>
            <a:ext cx="171451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26" y="6143632"/>
            <a:ext cx="33575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430544" y="7929582"/>
            <a:ext cx="242889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430544" y="6215070"/>
            <a:ext cx="2428891" cy="1557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218" y="1131504"/>
            <a:ext cx="15877563" cy="738664"/>
          </a:xfrm>
        </p:spPr>
        <p:txBody>
          <a:bodyPr/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исследовательских работ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учащихся МБОУ Гимназия №1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193899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Сафарова Альбина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ученица 11 класса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Руководители исследовательской работы: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Семенова Анастасия Борисовна учитель химии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Батырева Валентина Ивановна учитель биологии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Ташла 2023 год 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2215991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Акименко Арина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ученица 11 класса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Руководители исследовательской работы: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Семенова Анастасия Борисовна учитель химии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Батырева Валентина Ивановна учитель биологии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Ташла 2023 год 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32" y="4207396"/>
            <a:ext cx="3673135" cy="21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536" y="4351412"/>
            <a:ext cx="367681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032" y="6871692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7536" y="6871692"/>
            <a:ext cx="3864830" cy="289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9025" y="6295628"/>
            <a:ext cx="9001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Изучение физических свойств  краски для татуировок       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dima\Downloads\15-02-2022_20-52-02 (1)\образцы меда 15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104440" y="4207397"/>
            <a:ext cx="4104456" cy="2160240"/>
          </a:xfrm>
          <a:prstGeom prst="rect">
            <a:avLst/>
          </a:prstGeom>
          <a:noFill/>
        </p:spPr>
      </p:pic>
      <p:pic>
        <p:nvPicPr>
          <p:cNvPr id="11" name="Рисунок 10" descr="C:\Users\dima\Downloads\15-02-2022_20-52-02 (1)\1 образец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48056" y="4279404"/>
            <a:ext cx="298898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536488" y="7303740"/>
            <a:ext cx="36724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20064" y="7303740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9288016" y="6727676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Реакция «Серебряного зеркала». Реакция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Селеванова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" name="Picture 9" descr="C:\Users\User\Desktop\Батырева В.И. сертификаты\da5313a01c221f3d6a0358e000a6c240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472592" y="174948"/>
            <a:ext cx="3384376" cy="50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Батырева В.И. сертификаты\Сафарова А.Москв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41981" y="1344120"/>
            <a:ext cx="8675045" cy="8208912"/>
          </a:xfrm>
          <a:prstGeom prst="rect">
            <a:avLst/>
          </a:prstGeom>
          <a:noFill/>
        </p:spPr>
      </p:pic>
      <p:pic>
        <p:nvPicPr>
          <p:cNvPr id="1027" name="Picture 3" descr="C:\Users\User\Desktop\Батырева В.И. сертификаты\Акименко А Москва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9259155" y="1139914"/>
            <a:ext cx="8626673" cy="8568952"/>
          </a:xfrm>
          <a:prstGeom prst="rect">
            <a:avLst/>
          </a:prstGeom>
          <a:noFill/>
        </p:spPr>
      </p:pic>
      <p:pic>
        <p:nvPicPr>
          <p:cNvPr id="9" name="Picture 9" descr="C:\Users\User\Desktop\Батырева В.И. сертификаты\da5313a01c221f3d6a0358e000a6c24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2592" y="174948"/>
            <a:ext cx="3384376" cy="50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218" y="0"/>
            <a:ext cx="15877563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914400" y="606997"/>
            <a:ext cx="7955280" cy="165618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Охлопкова Галина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ученица 11 класса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исследовательской работы: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Батырева Валентина Ивановна учитель биологии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Ташла 2024 год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3"/>
          </p:nvPr>
        </p:nvSpPr>
        <p:spPr>
          <a:xfrm>
            <a:off x="9418320" y="534989"/>
            <a:ext cx="7955280" cy="138499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Щетинина Софья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ученица 8 класса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исследовательской работы: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Батырева Валентина Ивановна учитель биологии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Ташла 2024 год</a:t>
            </a:r>
            <a:endParaRPr lang="ru-RU" dirty="0"/>
          </a:p>
        </p:txBody>
      </p:sp>
      <p:pic>
        <p:nvPicPr>
          <p:cNvPr id="2052" name="Picture 4" descr="C:\Users\User\Desktop\Батырева В.И. сертификаты\FP_Vp2fdg-MzdhsKMfPAPXGqQ9H8eh8LqU19IL4sPKsXoDZ5RTbUMWaCVS00nXQy2msxRcPjBKiHBptc7Pig-M8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32" y="2047156"/>
            <a:ext cx="3384376" cy="4512502"/>
          </a:xfrm>
          <a:prstGeom prst="rect">
            <a:avLst/>
          </a:prstGeom>
          <a:noFill/>
        </p:spPr>
      </p:pic>
      <p:pic>
        <p:nvPicPr>
          <p:cNvPr id="2053" name="Picture 5" descr="C:\Users\User\Desktop\Батырева В.И. сертификаты\gQeb2DgxiVY9zQkNvYeSY-3qx_uNPccoG9cb1Ln0-No4KMD61wC93TUiHK-cpM6uScnLqw9h8Zcgj7PHYK6BYgc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1272" y="5719564"/>
            <a:ext cx="5408601" cy="3042338"/>
          </a:xfrm>
          <a:prstGeom prst="rect">
            <a:avLst/>
          </a:prstGeom>
          <a:noFill/>
        </p:spPr>
      </p:pic>
      <p:pic>
        <p:nvPicPr>
          <p:cNvPr id="2054" name="Picture 6" descr="C:\Users\User\Desktop\Батырева В.И. сертификаты\i7pMh-xY912X282AhnmQQHOg26zaDLClReqqTwWIRR_HVSpNxb9VIqczp7U4NepZI5Huv0leUFC6v_-llLmshtl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16408" y="2047156"/>
            <a:ext cx="4824536" cy="316835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103441" y="2191172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Лабораторная работа «Температурная чувствительность»</a:t>
            </a:r>
          </a:p>
          <a:p>
            <a:endParaRPr lang="ru-RU" dirty="0"/>
          </a:p>
        </p:txBody>
      </p:sp>
      <p:pic>
        <p:nvPicPr>
          <p:cNvPr id="12" name="Рисунок 11" descr="C:\Users\user\Downloads\IMG-20231217-WA001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7976" y="2119164"/>
            <a:ext cx="3744416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2816408" y="5935588"/>
            <a:ext cx="54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Исследование плесени под микроскопом</a:t>
            </a:r>
          </a:p>
        </p:txBody>
      </p:sp>
      <p:pic>
        <p:nvPicPr>
          <p:cNvPr id="2057" name="Picture 9" descr="C:\Users\User\Desktop\Батырева В.И. сертификаты\da5313a01c221f3d6a0358e000a6c240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2592" y="174948"/>
            <a:ext cx="3384376" cy="50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Батырева В.И. сертификаты\X6V2TjDD9f8RduTZqwnInK-x99CFP_OAlHC3OmwNXgFBhmiGvpHSrIcEeoCrtAkQIH3FL9ZmvroN2n4o1MfGD1m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056" y="967036"/>
            <a:ext cx="6912768" cy="7606136"/>
          </a:xfrm>
          <a:prstGeom prst="rect">
            <a:avLst/>
          </a:prstGeom>
          <a:noFill/>
        </p:spPr>
      </p:pic>
      <p:pic>
        <p:nvPicPr>
          <p:cNvPr id="3075" name="Picture 3" descr="C:\Users\User\Desktop\Батырева В.И. сертификаты\N5UF5jxLl7NjnOw8RNhzkgghJlmut3Qj2Bh5jPloGRefG3biwQjzMJa5vfJxdoT8_wtcRA_gA_S1ATbx0wHLMKo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3840" y="967036"/>
            <a:ext cx="10009112" cy="763284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95128" y="462980"/>
            <a:ext cx="17284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Всероссийский конкурс научно-исследовательских работ имени Д.И. Менделеева г.Москва 2024 год</a:t>
            </a:r>
          </a:p>
        </p:txBody>
      </p:sp>
      <p:pic>
        <p:nvPicPr>
          <p:cNvPr id="10" name="Picture 9" descr="C:\Users\User\Desktop\Батырева В.И. сертификаты\da5313a01c221f3d6a0358e000a6c24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2592" y="0"/>
            <a:ext cx="3384376" cy="462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</TotalTime>
  <Words>1091</Words>
  <Application>Microsoft Office PowerPoint</Application>
  <PresentationFormat>Произвольный</PresentationFormat>
  <Paragraphs>178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 Math</vt:lpstr>
      <vt:lpstr>Times New Roman</vt:lpstr>
      <vt:lpstr>Office Theme</vt:lpstr>
      <vt:lpstr>Acrobat Document</vt:lpstr>
      <vt:lpstr>Презентация PowerPoint</vt:lpstr>
      <vt:lpstr>Информация о педагоге</vt:lpstr>
      <vt:lpstr>Проблема, на решение которой направлено выступление</vt:lpstr>
      <vt:lpstr>Тезисы выступления</vt:lpstr>
      <vt:lpstr>Практическая значимость (пути решения проблемы)</vt:lpstr>
      <vt:lpstr>Портфолио исследовательских работ  учащихся МБОУ Гимназия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</vt:lpstr>
      <vt:lpstr>Презентация PowerPoint</vt:lpstr>
      <vt:lpstr>МБОУ Гимназия №1 Ташлинского  района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ТОЧКА РОСТА</dc:title>
  <dc:creator>Анна Казицкая</dc:creator>
  <cp:keywords>DAE9kjQDpJw,BAE5y4DspQY</cp:keywords>
  <cp:lastModifiedBy>1</cp:lastModifiedBy>
  <cp:revision>65</cp:revision>
  <cp:lastPrinted>2022-04-14T11:28:31Z</cp:lastPrinted>
  <dcterms:created xsi:type="dcterms:W3CDTF">2022-04-14T10:59:46Z</dcterms:created>
  <dcterms:modified xsi:type="dcterms:W3CDTF">2025-11-13T11:42:55Z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2022-04-14T00:00:00Z</vt:filetime>
  </property>
  <property fmtid="{D5CDD505-2E9C-101B-9397-08002B2CF9AE}" pid="3" name="Creator">
    <vt:lpwstr>Canva</vt:lpwstr>
  </property>
  <property fmtid="{D5CDD505-2E9C-101B-9397-08002B2CF9AE}" pid="4" name="LastSaved">
    <vt:filetime>2022-04-14T00:00:00Z</vt:filetime>
  </property>
</Properties>
</file>